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04" r:id="rId1"/>
  </p:sldMasterIdLst>
  <p:notesMasterIdLst>
    <p:notesMasterId r:id="rId9"/>
  </p:notesMasterIdLst>
  <p:sldIdLst>
    <p:sldId id="256" r:id="rId2"/>
    <p:sldId id="257" r:id="rId3"/>
    <p:sldId id="258" r:id="rId4"/>
    <p:sldId id="292" r:id="rId5"/>
    <p:sldId id="263" r:id="rId6"/>
    <p:sldId id="294" r:id="rId7"/>
    <p:sldId id="264" r:id="rId8"/>
  </p:sldIdLst>
  <p:sldSz cx="9144000" cy="6858000" type="screen4x3"/>
  <p:notesSz cx="7019925" cy="9305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7231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467" autoAdjust="0"/>
  </p:normalViewPr>
  <p:slideViewPr>
    <p:cSldViewPr>
      <p:cViewPr varScale="1">
        <p:scale>
          <a:sx n="97" d="100"/>
          <a:sy n="97" d="100"/>
        </p:scale>
        <p:origin x="30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idx="1"/>
          </p:nvPr>
        </p:nvSpPr>
        <p:spPr>
          <a:xfrm>
            <a:off x="3976333" y="0"/>
            <a:ext cx="3041968" cy="465296"/>
          </a:xfrm>
          <a:prstGeom prst="rect">
            <a:avLst/>
          </a:prstGeom>
        </p:spPr>
        <p:txBody>
          <a:bodyPr vert="horz" lIns="93287" tIns="46644" rIns="93287" bIns="46644" rtlCol="0"/>
          <a:lstStyle>
            <a:lvl1pPr algn="r">
              <a:defRPr sz="1200"/>
            </a:lvl1pPr>
          </a:lstStyle>
          <a:p>
            <a:fld id="{6BD163D1-1E6D-4E7E-A6E9-E1C2FDD6D35A}" type="datetimeFigureOut">
              <a:rPr lang="en-US" smtClean="0"/>
              <a:pPr/>
              <a:t>7/21/2016</a:t>
            </a:fld>
            <a:endParaRPr lang="en-US"/>
          </a:p>
        </p:txBody>
      </p:sp>
      <p:sp>
        <p:nvSpPr>
          <p:cNvPr id="4" name="Slide Image Placeholder 3"/>
          <p:cNvSpPr>
            <a:spLocks noGrp="1" noRot="1" noChangeAspect="1"/>
          </p:cNvSpPr>
          <p:nvPr>
            <p:ph type="sldImg" idx="2"/>
          </p:nvPr>
        </p:nvSpPr>
        <p:spPr>
          <a:xfrm>
            <a:off x="1184275" y="698500"/>
            <a:ext cx="4651375" cy="3489325"/>
          </a:xfrm>
          <a:prstGeom prst="rect">
            <a:avLst/>
          </a:prstGeom>
          <a:noFill/>
          <a:ln w="12700">
            <a:solidFill>
              <a:prstClr val="black"/>
            </a:solidFill>
          </a:ln>
        </p:spPr>
        <p:txBody>
          <a:bodyPr vert="horz" lIns="93287" tIns="46644" rIns="93287" bIns="46644" rtlCol="0" anchor="ctr"/>
          <a:lstStyle/>
          <a:p>
            <a:endParaRPr lang="en-US"/>
          </a:p>
        </p:txBody>
      </p:sp>
      <p:sp>
        <p:nvSpPr>
          <p:cNvPr id="5" name="Notes Placeholder 4"/>
          <p:cNvSpPr>
            <a:spLocks noGrp="1"/>
          </p:cNvSpPr>
          <p:nvPr>
            <p:ph type="body" sz="quarter" idx="3"/>
          </p:nvPr>
        </p:nvSpPr>
        <p:spPr>
          <a:xfrm>
            <a:off x="701993" y="4420315"/>
            <a:ext cx="5615940" cy="4187666"/>
          </a:xfrm>
          <a:prstGeom prst="rect">
            <a:avLst/>
          </a:prstGeom>
        </p:spPr>
        <p:txBody>
          <a:bodyPr vert="horz" lIns="93287" tIns="46644" rIns="93287" bIns="4664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a:p>
        </p:txBody>
      </p:sp>
      <p:sp>
        <p:nvSpPr>
          <p:cNvPr id="7" name="Slide Number Placeholder 6"/>
          <p:cNvSpPr>
            <a:spLocks noGrp="1"/>
          </p:cNvSpPr>
          <p:nvPr>
            <p:ph type="sldNum" sz="quarter" idx="5"/>
          </p:nvPr>
        </p:nvSpPr>
        <p:spPr>
          <a:xfrm>
            <a:off x="3976333" y="8839014"/>
            <a:ext cx="3041968" cy="465296"/>
          </a:xfrm>
          <a:prstGeom prst="rect">
            <a:avLst/>
          </a:prstGeom>
        </p:spPr>
        <p:txBody>
          <a:bodyPr vert="horz" lIns="93287" tIns="46644" rIns="93287" bIns="46644" rtlCol="0" anchor="b"/>
          <a:lstStyle>
            <a:lvl1pPr algn="r">
              <a:defRPr sz="1200"/>
            </a:lvl1pPr>
          </a:lstStyle>
          <a:p>
            <a:fld id="{3B13CE5C-3200-40DD-B490-BFC7AE4FA57E}" type="slidenum">
              <a:rPr lang="en-US" smtClean="0"/>
              <a:pPr/>
              <a:t>‹#›</a:t>
            </a:fld>
            <a:endParaRPr lang="en-US"/>
          </a:p>
        </p:txBody>
      </p:sp>
    </p:spTree>
    <p:extLst>
      <p:ext uri="{BB962C8B-B14F-4D97-AF65-F5344CB8AC3E}">
        <p14:creationId xmlns:p14="http://schemas.microsoft.com/office/powerpoint/2010/main" val="3181410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B13CE5C-3200-40DD-B490-BFC7AE4FA57E}" type="slidenum">
              <a:rPr lang="en-US" smtClean="0"/>
              <a:pPr/>
              <a:t>3</a:t>
            </a:fld>
            <a:endParaRPr lang="en-US"/>
          </a:p>
        </p:txBody>
      </p:sp>
    </p:spTree>
    <p:extLst>
      <p:ext uri="{BB962C8B-B14F-4D97-AF65-F5344CB8AC3E}">
        <p14:creationId xmlns:p14="http://schemas.microsoft.com/office/powerpoint/2010/main" val="56766378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B13CE5C-3200-40DD-B490-BFC7AE4FA57E}" type="slidenum">
              <a:rPr lang="en-US" smtClean="0"/>
              <a:pPr/>
              <a:t>4</a:t>
            </a:fld>
            <a:endParaRPr lang="en-US"/>
          </a:p>
        </p:txBody>
      </p:sp>
    </p:spTree>
    <p:extLst>
      <p:ext uri="{BB962C8B-B14F-4D97-AF65-F5344CB8AC3E}">
        <p14:creationId xmlns:p14="http://schemas.microsoft.com/office/powerpoint/2010/main" val="33163814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A6A5F51B-7C05-484D-87D7-25D368F6A8DD}" type="datetimeFigureOut">
              <a:rPr lang="en-US" smtClean="0"/>
              <a:pPr/>
              <a:t>7/21/2016</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BA494E20-4102-45BF-8331-E37F9445B6CC}"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6A5F51B-7C05-484D-87D7-25D368F6A8DD}" type="datetimeFigureOut">
              <a:rPr lang="en-US" smtClean="0"/>
              <a:pPr/>
              <a:t>7/21/2016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A494E20-4102-45BF-8331-E37F9445B6C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6A5F51B-7C05-484D-87D7-25D368F6A8DD}" type="datetimeFigureOut">
              <a:rPr lang="en-US" smtClean="0"/>
              <a:pPr/>
              <a:t>7/21/2016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A494E20-4102-45BF-8331-E37F9445B6C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6A5F51B-7C05-484D-87D7-25D368F6A8DD}" type="datetimeFigureOut">
              <a:rPr lang="en-US" smtClean="0"/>
              <a:pPr/>
              <a:t>7/21/2016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A494E20-4102-45BF-8331-E37F9445B6C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A6A5F51B-7C05-484D-87D7-25D368F6A8DD}" type="datetimeFigureOut">
              <a:rPr lang="en-US" smtClean="0"/>
              <a:pPr/>
              <a:t>7/21/2016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A494E20-4102-45BF-8331-E37F9445B6CC}"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6A5F51B-7C05-484D-87D7-25D368F6A8DD}" type="datetimeFigureOut">
              <a:rPr lang="en-US" smtClean="0"/>
              <a:pPr/>
              <a:t>7/21/2016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A494E20-4102-45BF-8331-E37F9445B6C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A6A5F51B-7C05-484D-87D7-25D368F6A8DD}" type="datetimeFigureOut">
              <a:rPr lang="en-US" smtClean="0"/>
              <a:pPr/>
              <a:t>7/21/2016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A494E20-4102-45BF-8331-E37F9445B6C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A6A5F51B-7C05-484D-87D7-25D368F6A8DD}" type="datetimeFigureOut">
              <a:rPr lang="en-US" smtClean="0"/>
              <a:pPr/>
              <a:t>7/21/2016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A494E20-4102-45BF-8331-E37F9445B6C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A6A5F51B-7C05-484D-87D7-25D368F6A8DD}" type="datetimeFigureOut">
              <a:rPr lang="en-US" smtClean="0"/>
              <a:pPr/>
              <a:t>7/21/2016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A494E20-4102-45BF-8331-E37F9445B6CC}"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A6A5F51B-7C05-484D-87D7-25D368F6A8DD}" type="datetimeFigureOut">
              <a:rPr lang="en-US" smtClean="0"/>
              <a:pPr/>
              <a:t>7/21/2016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A494E20-4102-45BF-8331-E37F9445B6C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A6A5F51B-7C05-484D-87D7-25D368F6A8DD}" type="datetimeFigureOut">
              <a:rPr lang="en-US" smtClean="0"/>
              <a:pPr/>
              <a:t>7/21/2016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A494E20-4102-45BF-8331-E37F9445B6CC}"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A6A5F51B-7C05-484D-87D7-25D368F6A8DD}" type="datetimeFigureOut">
              <a:rPr lang="en-US" smtClean="0"/>
              <a:pPr/>
              <a:t>7/21/2016</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A494E20-4102-45BF-8331-E37F9445B6CC}"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en-US" sz="3400" b="1" dirty="0" smtClean="0">
                <a:latin typeface="Arial" pitchFamily="34" charset="0"/>
                <a:cs typeface="Arial" pitchFamily="34" charset="0"/>
              </a:rPr>
              <a:t>Electromagnetic Calorimeter Development at NCCU</a:t>
            </a:r>
            <a:endParaRPr lang="en-US" sz="3400" b="1" dirty="0">
              <a:latin typeface="Arial" pitchFamily="34" charset="0"/>
              <a:cs typeface="Arial" pitchFamily="34" charset="0"/>
            </a:endParaRPr>
          </a:p>
        </p:txBody>
      </p:sp>
      <p:sp>
        <p:nvSpPr>
          <p:cNvPr id="3" name="Subtitle 2"/>
          <p:cNvSpPr>
            <a:spLocks noGrp="1"/>
          </p:cNvSpPr>
          <p:nvPr>
            <p:ph type="subTitle" idx="1"/>
          </p:nvPr>
        </p:nvSpPr>
        <p:spPr>
          <a:xfrm>
            <a:off x="1371600" y="2743200"/>
            <a:ext cx="7406640" cy="2209800"/>
          </a:xfrm>
        </p:spPr>
        <p:txBody>
          <a:bodyPr>
            <a:noAutofit/>
          </a:bodyPr>
          <a:lstStyle/>
          <a:p>
            <a:pPr algn="ctr"/>
            <a:r>
              <a:rPr lang="en-US" sz="2200" b="1" dirty="0" smtClean="0">
                <a:solidFill>
                  <a:srgbClr val="572314"/>
                </a:solidFill>
                <a:latin typeface="Arial" pitchFamily="34" charset="0"/>
                <a:cs typeface="Arial" pitchFamily="34" charset="0"/>
              </a:rPr>
              <a:t>Caesar R. Jackson, Ph.D.</a:t>
            </a:r>
          </a:p>
          <a:p>
            <a:pPr algn="ctr"/>
            <a:r>
              <a:rPr lang="en-US" sz="2200" b="1" dirty="0" smtClean="0">
                <a:solidFill>
                  <a:srgbClr val="572314"/>
                </a:solidFill>
                <a:latin typeface="Arial" pitchFamily="34" charset="0"/>
                <a:cs typeface="Arial" pitchFamily="34" charset="0"/>
              </a:rPr>
              <a:t>Benjamin Crowe, Ph.D.</a:t>
            </a:r>
          </a:p>
          <a:p>
            <a:pPr algn="ctr"/>
            <a:r>
              <a:rPr lang="en-US" sz="2200" b="1" dirty="0" smtClean="0">
                <a:solidFill>
                  <a:srgbClr val="572314"/>
                </a:solidFill>
                <a:latin typeface="Arial" pitchFamily="34" charset="0"/>
                <a:cs typeface="Arial" pitchFamily="34" charset="0"/>
              </a:rPr>
              <a:t>Tanina Bradley, Ph.D.</a:t>
            </a:r>
          </a:p>
          <a:p>
            <a:pPr algn="ctr"/>
            <a:r>
              <a:rPr lang="en-US" sz="2200" b="1" dirty="0" smtClean="0">
                <a:solidFill>
                  <a:srgbClr val="572314"/>
                </a:solidFill>
                <a:latin typeface="Arial" pitchFamily="34" charset="0"/>
                <a:cs typeface="Arial" pitchFamily="34" charset="0"/>
              </a:rPr>
              <a:t>North Carolina Central University (NCCU)</a:t>
            </a:r>
          </a:p>
          <a:p>
            <a:pPr algn="ctr"/>
            <a:endParaRPr lang="en-US" sz="2000" b="1" dirty="0" smtClean="0">
              <a:solidFill>
                <a:srgbClr val="572314"/>
              </a:solidFill>
              <a:latin typeface="Arial" pitchFamily="34" charset="0"/>
              <a:cs typeface="Arial" pitchFamily="34" charset="0"/>
            </a:endParaRPr>
          </a:p>
          <a:p>
            <a:pPr algn="ctr"/>
            <a:endParaRPr lang="en-US" sz="1800" b="1" dirty="0" smtClean="0">
              <a:solidFill>
                <a:srgbClr val="572314"/>
              </a:solidFill>
              <a:latin typeface="Arial" pitchFamily="34" charset="0"/>
              <a:cs typeface="Arial" pitchFamily="34" charset="0"/>
            </a:endParaRPr>
          </a:p>
          <a:p>
            <a:pPr algn="ctr"/>
            <a:r>
              <a:rPr lang="en-US" sz="1800" b="1" dirty="0" err="1" smtClean="0">
                <a:solidFill>
                  <a:srgbClr val="572314"/>
                </a:solidFill>
                <a:latin typeface="Arial" pitchFamily="34" charset="0"/>
                <a:cs typeface="Arial" pitchFamily="34" charset="0"/>
              </a:rPr>
              <a:t>SuperBigBite</a:t>
            </a:r>
            <a:r>
              <a:rPr lang="en-US" sz="1800" b="1" dirty="0" smtClean="0">
                <a:solidFill>
                  <a:srgbClr val="572314"/>
                </a:solidFill>
                <a:latin typeface="Arial" pitchFamily="34" charset="0"/>
                <a:cs typeface="Arial" pitchFamily="34" charset="0"/>
              </a:rPr>
              <a:t> Collaboration Meeting</a:t>
            </a:r>
          </a:p>
          <a:p>
            <a:pPr algn="ctr"/>
            <a:r>
              <a:rPr lang="en-US" sz="1800" b="1" dirty="0" smtClean="0">
                <a:solidFill>
                  <a:srgbClr val="572314"/>
                </a:solidFill>
                <a:latin typeface="Arial" pitchFamily="34" charset="0"/>
                <a:cs typeface="Arial" pitchFamily="34" charset="0"/>
              </a:rPr>
              <a:t>Jefferson Laboratory</a:t>
            </a:r>
          </a:p>
          <a:p>
            <a:pPr algn="ctr"/>
            <a:r>
              <a:rPr lang="en-US" sz="1800" b="1" dirty="0" smtClean="0">
                <a:solidFill>
                  <a:srgbClr val="572314"/>
                </a:solidFill>
                <a:latin typeface="Arial" pitchFamily="34" charset="0"/>
                <a:cs typeface="Arial" pitchFamily="34" charset="0"/>
              </a:rPr>
              <a:t>July 22, 2016</a:t>
            </a:r>
            <a:endParaRPr lang="en-US" sz="1800" b="1" dirty="0">
              <a:solidFill>
                <a:srgbClr val="572314"/>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1143000"/>
          </a:xfrm>
        </p:spPr>
        <p:txBody>
          <a:bodyPr>
            <a:normAutofit/>
          </a:bodyPr>
          <a:lstStyle/>
          <a:p>
            <a:r>
              <a:rPr lang="en-US" sz="3600" b="1" dirty="0" smtClean="0">
                <a:solidFill>
                  <a:srgbClr val="572314"/>
                </a:solidFill>
                <a:latin typeface="Arial" pitchFamily="34" charset="0"/>
                <a:cs typeface="Arial" pitchFamily="34" charset="0"/>
              </a:rPr>
              <a:t>Organization</a:t>
            </a:r>
            <a:r>
              <a:rPr lang="en-US" sz="3600" b="1" dirty="0" smtClean="0">
                <a:latin typeface="Arial" pitchFamily="34" charset="0"/>
                <a:cs typeface="Arial" pitchFamily="34" charset="0"/>
              </a:rPr>
              <a:t> of Presentation</a:t>
            </a:r>
            <a:endParaRPr lang="en-US" sz="3600" b="1" dirty="0">
              <a:latin typeface="Arial" pitchFamily="34" charset="0"/>
              <a:cs typeface="Arial" pitchFamily="34" charset="0"/>
            </a:endParaRPr>
          </a:p>
        </p:txBody>
      </p:sp>
      <p:sp>
        <p:nvSpPr>
          <p:cNvPr id="3" name="Content Placeholder 2"/>
          <p:cNvSpPr>
            <a:spLocks noGrp="1"/>
          </p:cNvSpPr>
          <p:nvPr>
            <p:ph idx="1"/>
          </p:nvPr>
        </p:nvSpPr>
        <p:spPr>
          <a:xfrm>
            <a:off x="1371600" y="1447800"/>
            <a:ext cx="7467600" cy="4800600"/>
          </a:xfrm>
        </p:spPr>
        <p:txBody>
          <a:bodyPr/>
          <a:lstStyle/>
          <a:p>
            <a:pPr marL="457200" indent="-342900">
              <a:spcBef>
                <a:spcPts val="1800"/>
              </a:spcBef>
              <a:buClr>
                <a:srgbClr val="572314"/>
              </a:buClr>
              <a:buFont typeface="Wingdings" pitchFamily="2" charset="2"/>
              <a:buChar char="Ø"/>
            </a:pPr>
            <a:r>
              <a:rPr lang="en-US" sz="2200" b="1" dirty="0" smtClean="0">
                <a:solidFill>
                  <a:srgbClr val="572314"/>
                </a:solidFill>
                <a:latin typeface="Arial" pitchFamily="34" charset="0"/>
                <a:cs typeface="Arial" pitchFamily="34" charset="0"/>
              </a:rPr>
              <a:t>About NCCU</a:t>
            </a:r>
          </a:p>
          <a:p>
            <a:pPr marL="457200" indent="-342900">
              <a:spcBef>
                <a:spcPts val="1800"/>
              </a:spcBef>
              <a:buClr>
                <a:srgbClr val="572314"/>
              </a:buClr>
              <a:buFont typeface="Wingdings" pitchFamily="2" charset="2"/>
              <a:buChar char="Ø"/>
            </a:pPr>
            <a:r>
              <a:rPr lang="en-US" sz="2200" b="1" dirty="0" smtClean="0">
                <a:solidFill>
                  <a:srgbClr val="572314"/>
                </a:solidFill>
                <a:latin typeface="Arial" pitchFamily="34" charset="0"/>
                <a:cs typeface="Arial" pitchFamily="34" charset="0"/>
              </a:rPr>
              <a:t>About the NCCU Detector Development Group</a:t>
            </a:r>
          </a:p>
          <a:p>
            <a:pPr marL="457200" indent="-342900">
              <a:spcBef>
                <a:spcPts val="1800"/>
              </a:spcBef>
              <a:buClr>
                <a:srgbClr val="572314"/>
              </a:buClr>
              <a:buFont typeface="Wingdings" pitchFamily="2" charset="2"/>
              <a:buChar char="Ø"/>
            </a:pPr>
            <a:r>
              <a:rPr lang="en-US" sz="2200" b="1" dirty="0" smtClean="0">
                <a:solidFill>
                  <a:srgbClr val="572314"/>
                </a:solidFill>
                <a:latin typeface="Arial" pitchFamily="34" charset="0"/>
                <a:cs typeface="Arial" pitchFamily="34" charset="0"/>
              </a:rPr>
              <a:t>NCCU Electromagnetic Calorimeter Development Plans</a:t>
            </a:r>
          </a:p>
          <a:p>
            <a:pPr marL="457200" indent="-342900">
              <a:spcBef>
                <a:spcPts val="1800"/>
              </a:spcBef>
              <a:buClr>
                <a:srgbClr val="572314"/>
              </a:buClr>
              <a:buFont typeface="Wingdings" pitchFamily="2" charset="2"/>
              <a:buChar char="Ø"/>
            </a:pPr>
            <a:r>
              <a:rPr lang="en-US" sz="2200" b="1" dirty="0" smtClean="0">
                <a:solidFill>
                  <a:srgbClr val="572314"/>
                </a:solidFill>
                <a:latin typeface="Arial" pitchFamily="34" charset="0"/>
                <a:cs typeface="Arial" pitchFamily="34" charset="0"/>
              </a:rPr>
              <a:t>NCCU Resources </a:t>
            </a:r>
            <a:r>
              <a:rPr lang="en-US" sz="2000" dirty="0" smtClean="0">
                <a:latin typeface="Arial" pitchFamily="34" charset="0"/>
                <a:cs typeface="Arial" pitchFamily="34" charset="0"/>
              </a:rPr>
              <a:t>	</a:t>
            </a:r>
            <a:endParaRPr lang="en-US"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790688" cy="1143000"/>
          </a:xfrm>
        </p:spPr>
        <p:txBody>
          <a:bodyPr>
            <a:normAutofit/>
          </a:bodyPr>
          <a:lstStyle/>
          <a:p>
            <a:r>
              <a:rPr lang="en-US" sz="3000" b="1" dirty="0" smtClean="0">
                <a:latin typeface="Arial" pitchFamily="34" charset="0"/>
                <a:cs typeface="Arial" pitchFamily="34" charset="0"/>
              </a:rPr>
              <a:t>About NCCU</a:t>
            </a:r>
            <a:endParaRPr lang="en-US" sz="3000" b="1" dirty="0">
              <a:latin typeface="Arial" pitchFamily="34" charset="0"/>
              <a:cs typeface="Arial" pitchFamily="34" charset="0"/>
            </a:endParaRPr>
          </a:p>
        </p:txBody>
      </p:sp>
      <p:sp>
        <p:nvSpPr>
          <p:cNvPr id="4" name="Content Placeholder 3"/>
          <p:cNvSpPr>
            <a:spLocks noGrp="1"/>
          </p:cNvSpPr>
          <p:nvPr>
            <p:ph idx="1"/>
          </p:nvPr>
        </p:nvSpPr>
        <p:spPr>
          <a:xfrm>
            <a:off x="1143000" y="1447800"/>
            <a:ext cx="7790688" cy="5257800"/>
          </a:xfrm>
        </p:spPr>
        <p:txBody>
          <a:bodyPr>
            <a:normAutofit fontScale="92500" lnSpcReduction="20000"/>
          </a:bodyPr>
          <a:lstStyle/>
          <a:p>
            <a:pPr marL="82296" indent="0">
              <a:buNone/>
            </a:pPr>
            <a:r>
              <a:rPr lang="en-US" sz="2200" dirty="0"/>
              <a:t>North Carolina Central University (</a:t>
            </a:r>
            <a:r>
              <a:rPr lang="en-US" sz="2200" b="1" dirty="0"/>
              <a:t>NCCU</a:t>
            </a:r>
            <a:r>
              <a:rPr lang="en-US" sz="2200" dirty="0"/>
              <a:t>), located in Durham, NC within the world renowned Research Triangle Park, is one of the 17 constituent institutions in the University of North Carolina (UNC) System and the first public university for African Americans </a:t>
            </a:r>
            <a:r>
              <a:rPr lang="en-US" sz="2200" dirty="0" smtClean="0"/>
              <a:t>in </a:t>
            </a:r>
            <a:r>
              <a:rPr lang="en-US" sz="2200" dirty="0"/>
              <a:t>the country</a:t>
            </a:r>
            <a:r>
              <a:rPr lang="en-US" sz="2200" dirty="0" smtClean="0"/>
              <a:t>.</a:t>
            </a:r>
          </a:p>
          <a:p>
            <a:pPr marL="82296" indent="0">
              <a:buNone/>
            </a:pPr>
            <a:endParaRPr lang="en-US" sz="2200" dirty="0"/>
          </a:p>
          <a:p>
            <a:pPr marL="82296" indent="0">
              <a:buNone/>
            </a:pPr>
            <a:r>
              <a:rPr lang="en-US" sz="2200" dirty="0"/>
              <a:t>NCCU has STEM baccalaureate </a:t>
            </a:r>
            <a:r>
              <a:rPr lang="en-US" sz="2200" dirty="0" smtClean="0"/>
              <a:t>and master’s degree programs </a:t>
            </a:r>
            <a:r>
              <a:rPr lang="en-US" sz="2200" dirty="0"/>
              <a:t>in Biology; Chemistry; Environmental, Earth &amp; Geospatial Sciences; Mathematics; Physics; and Pharmaceutical Science. </a:t>
            </a:r>
            <a:r>
              <a:rPr lang="en-US" sz="2200" dirty="0" smtClean="0"/>
              <a:t> </a:t>
            </a:r>
          </a:p>
          <a:p>
            <a:pPr marL="403225" indent="0">
              <a:buNone/>
            </a:pPr>
            <a:r>
              <a:rPr lang="en-US" sz="2200" dirty="0" smtClean="0"/>
              <a:t>UG STEM Enrollment over 700	</a:t>
            </a:r>
          </a:p>
          <a:p>
            <a:pPr marL="403225" indent="0">
              <a:buNone/>
            </a:pPr>
            <a:r>
              <a:rPr lang="en-US" sz="2200" dirty="0" smtClean="0"/>
              <a:t>GD STEM enrollment ≈ 70</a:t>
            </a:r>
          </a:p>
          <a:p>
            <a:pPr marL="403225" indent="0">
              <a:buNone/>
            </a:pPr>
            <a:endParaRPr lang="en-US" sz="2200" dirty="0" smtClean="0"/>
          </a:p>
          <a:p>
            <a:pPr marL="403225" indent="0">
              <a:buNone/>
            </a:pPr>
            <a:r>
              <a:rPr lang="en-US" sz="2200" dirty="0" smtClean="0"/>
              <a:t>UG STEM Degrees awarded ≈ 100</a:t>
            </a:r>
          </a:p>
          <a:p>
            <a:pPr marL="403225" indent="0">
              <a:buNone/>
            </a:pPr>
            <a:r>
              <a:rPr lang="en-US" sz="2200" dirty="0" smtClean="0"/>
              <a:t>GD STEM Degrees awarded ≈ 35</a:t>
            </a:r>
          </a:p>
          <a:p>
            <a:pPr marL="82296" indent="0">
              <a:buNone/>
            </a:pPr>
            <a:endParaRPr lang="en-US" sz="2200" dirty="0" smtClean="0"/>
          </a:p>
          <a:p>
            <a:pPr marL="82296" indent="0">
              <a:buNone/>
            </a:pPr>
            <a:r>
              <a:rPr lang="en-US" sz="2200" dirty="0"/>
              <a:t>The ethnicities of the STEM </a:t>
            </a:r>
            <a:r>
              <a:rPr lang="en-US" sz="2200" dirty="0" smtClean="0"/>
              <a:t>student </a:t>
            </a:r>
            <a:r>
              <a:rPr lang="en-US" sz="2200" dirty="0"/>
              <a:t>body are approximately 83% African American; 5% White; 2.5% Asian; 2% Hispanic; Females are 63% and males are 37% of the STEM undergraduate student body.</a:t>
            </a:r>
          </a:p>
          <a:p>
            <a:pPr marL="82296" indent="0">
              <a:buNone/>
            </a:pPr>
            <a:endParaRPr lang="en-US" sz="22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274638"/>
            <a:ext cx="7866888" cy="1143000"/>
          </a:xfrm>
        </p:spPr>
        <p:txBody>
          <a:bodyPr>
            <a:normAutofit fontScale="90000"/>
          </a:bodyPr>
          <a:lstStyle/>
          <a:p>
            <a:r>
              <a:rPr lang="en-US" sz="3200" b="1" dirty="0">
                <a:solidFill>
                  <a:srgbClr val="572314"/>
                </a:solidFill>
                <a:latin typeface="Arial" pitchFamily="34" charset="0"/>
                <a:cs typeface="Arial" pitchFamily="34" charset="0"/>
              </a:rPr>
              <a:t>About the NCCU Detector Development Group</a:t>
            </a:r>
            <a:br>
              <a:rPr lang="en-US" sz="3200" b="1" dirty="0">
                <a:solidFill>
                  <a:srgbClr val="572314"/>
                </a:solidFill>
                <a:latin typeface="Arial" pitchFamily="34" charset="0"/>
                <a:cs typeface="Arial" pitchFamily="34" charset="0"/>
              </a:rPr>
            </a:br>
            <a:endParaRPr lang="en-US" sz="3200" b="1" dirty="0">
              <a:latin typeface="Arial" pitchFamily="34" charset="0"/>
              <a:cs typeface="Arial" pitchFamily="34" charset="0"/>
            </a:endParaRPr>
          </a:p>
        </p:txBody>
      </p:sp>
      <p:sp>
        <p:nvSpPr>
          <p:cNvPr id="4" name="Content Placeholder 3"/>
          <p:cNvSpPr>
            <a:spLocks noGrp="1"/>
          </p:cNvSpPr>
          <p:nvPr>
            <p:ph idx="1"/>
          </p:nvPr>
        </p:nvSpPr>
        <p:spPr>
          <a:xfrm>
            <a:off x="1143000" y="1295400"/>
            <a:ext cx="7790688" cy="5257800"/>
          </a:xfrm>
        </p:spPr>
        <p:txBody>
          <a:bodyPr>
            <a:normAutofit lnSpcReduction="10000"/>
          </a:bodyPr>
          <a:lstStyle/>
          <a:p>
            <a:pPr marL="82296" indent="0">
              <a:buNone/>
            </a:pPr>
            <a:r>
              <a:rPr lang="en-US" sz="2200" dirty="0" smtClean="0"/>
              <a:t>Consist of three PhD faculty members in the Department of Mathematics &amp; Physics, College of Arts &amp; Sciences at NCCU:</a:t>
            </a:r>
          </a:p>
          <a:p>
            <a:pPr marL="461963" indent="0">
              <a:buNone/>
            </a:pPr>
            <a:r>
              <a:rPr lang="en-US" sz="2000" dirty="0" smtClean="0"/>
              <a:t>Caesar Jackson, professor; Physics (Nuclear), NC State</a:t>
            </a:r>
          </a:p>
          <a:p>
            <a:pPr marL="461963" indent="0">
              <a:buNone/>
            </a:pPr>
            <a:r>
              <a:rPr lang="en-US" sz="2000" dirty="0" smtClean="0"/>
              <a:t>Benjamin Crowe, associate professor; Physics (Nuclear), Purdue </a:t>
            </a:r>
            <a:r>
              <a:rPr lang="en-US" sz="2000" dirty="0" err="1" smtClean="0"/>
              <a:t>Univ</a:t>
            </a:r>
            <a:endParaRPr lang="en-US" sz="2000" dirty="0" smtClean="0"/>
          </a:p>
          <a:p>
            <a:pPr marL="461963" indent="0">
              <a:buNone/>
            </a:pPr>
            <a:r>
              <a:rPr lang="en-US" sz="2000" dirty="0" smtClean="0"/>
              <a:t>Tanina Bradley, research scientist, Electrical Engineering, NC A&amp;T </a:t>
            </a:r>
            <a:r>
              <a:rPr lang="en-US" sz="2200" dirty="0" smtClean="0"/>
              <a:t>SU</a:t>
            </a:r>
          </a:p>
          <a:p>
            <a:pPr marL="82296" indent="0">
              <a:buNone/>
            </a:pPr>
            <a:endParaRPr lang="en-US" sz="2200" dirty="0"/>
          </a:p>
          <a:p>
            <a:pPr marL="82296" indent="0">
              <a:buNone/>
            </a:pPr>
            <a:r>
              <a:rPr lang="en-US" sz="2200" dirty="0" smtClean="0"/>
              <a:t>Collective experiences:</a:t>
            </a:r>
          </a:p>
          <a:p>
            <a:r>
              <a:rPr lang="en-US" sz="2200" dirty="0" smtClean="0"/>
              <a:t>Low &amp; high energy experimental nuclear physics</a:t>
            </a:r>
          </a:p>
          <a:p>
            <a:r>
              <a:rPr lang="en-US" sz="2200" dirty="0" smtClean="0"/>
              <a:t>Accelerator physics (Tandem Van de </a:t>
            </a:r>
            <a:r>
              <a:rPr lang="en-US" sz="2200" dirty="0" err="1" smtClean="0"/>
              <a:t>Graaff</a:t>
            </a:r>
            <a:r>
              <a:rPr lang="en-US" sz="2200" dirty="0" smtClean="0"/>
              <a:t>; electron storage ring; high intensity gamma-ray source; CEBAF)</a:t>
            </a:r>
          </a:p>
          <a:p>
            <a:r>
              <a:rPr lang="en-US" sz="2200" dirty="0" smtClean="0"/>
              <a:t>Power systems (high voltage; high current; highly regulated; switching;…)</a:t>
            </a:r>
          </a:p>
          <a:p>
            <a:r>
              <a:rPr lang="en-US" sz="2200" dirty="0" smtClean="0"/>
              <a:t> Thin film semiconductor development</a:t>
            </a:r>
          </a:p>
          <a:p>
            <a:r>
              <a:rPr lang="en-US" sz="2200" dirty="0" smtClean="0"/>
              <a:t>Flexible displays development </a:t>
            </a:r>
          </a:p>
          <a:p>
            <a:endParaRPr lang="en-US" sz="2200" dirty="0" smtClean="0"/>
          </a:p>
          <a:p>
            <a:pPr marL="82296" indent="0">
              <a:buNone/>
            </a:pPr>
            <a:endParaRPr lang="en-US" sz="22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066800" y="274638"/>
            <a:ext cx="7866888" cy="944562"/>
          </a:xfrm>
        </p:spPr>
        <p:txBody>
          <a:bodyPr>
            <a:normAutofit fontScale="90000"/>
          </a:bodyPr>
          <a:lstStyle/>
          <a:p>
            <a:pPr marL="114300">
              <a:spcBef>
                <a:spcPts val="1800"/>
              </a:spcBef>
              <a:buClr>
                <a:srgbClr val="572314"/>
              </a:buClr>
            </a:pPr>
            <a:r>
              <a:rPr lang="en-US" sz="3200" b="1" dirty="0">
                <a:solidFill>
                  <a:srgbClr val="572314"/>
                </a:solidFill>
                <a:latin typeface="Arial" pitchFamily="34" charset="0"/>
                <a:cs typeface="Arial" pitchFamily="34" charset="0"/>
              </a:rPr>
              <a:t>NCCU Electromagnetic Calorimeter Development Plans</a:t>
            </a:r>
          </a:p>
        </p:txBody>
      </p:sp>
      <mc:AlternateContent xmlns:mc="http://schemas.openxmlformats.org/markup-compatibility/2006">
        <mc:Choice xmlns:a14="http://schemas.microsoft.com/office/drawing/2010/main" Requires="a14">
          <p:sp>
            <p:nvSpPr>
              <p:cNvPr id="2" name="Content Placeholder 1"/>
              <p:cNvSpPr>
                <a:spLocks noGrp="1"/>
              </p:cNvSpPr>
              <p:nvPr>
                <p:ph idx="1"/>
              </p:nvPr>
            </p:nvSpPr>
            <p:spPr>
              <a:xfrm>
                <a:off x="1143000" y="1447800"/>
                <a:ext cx="7848600" cy="5105400"/>
              </a:xfrm>
            </p:spPr>
            <p:txBody>
              <a:bodyPr>
                <a:normAutofit fontScale="85000" lnSpcReduction="10000"/>
              </a:bodyPr>
              <a:lstStyle/>
              <a:p>
                <a:pPr marL="82296" indent="0">
                  <a:buNone/>
                </a:pPr>
                <a:r>
                  <a:rPr lang="en-US" sz="2200" b="1" i="1" dirty="0" smtClean="0"/>
                  <a:t>Goal &amp; Objective</a:t>
                </a:r>
                <a:r>
                  <a:rPr lang="en-US" sz="2200" dirty="0" smtClean="0"/>
                  <a:t>:  To design</a:t>
                </a:r>
                <a:r>
                  <a:rPr lang="en-US" sz="2200" dirty="0"/>
                  <a:t>, construct, and anneal a full-scale electromagnetic calorimeter detector </a:t>
                </a:r>
                <a:r>
                  <a:rPr lang="en-US" sz="2200" dirty="0" smtClean="0"/>
                  <a:t>that </a:t>
                </a:r>
                <a:r>
                  <a:rPr lang="en-US" sz="2400" dirty="0" smtClean="0"/>
                  <a:t>will operate </a:t>
                </a:r>
                <a:r>
                  <a:rPr lang="en-US" sz="2400" dirty="0"/>
                  <a:t>in </a:t>
                </a:r>
                <a:r>
                  <a:rPr lang="en-US" sz="2400" dirty="0" smtClean="0"/>
                  <a:t>situ with continuous </a:t>
                </a:r>
                <a:r>
                  <a:rPr lang="en-US" sz="2400" dirty="0"/>
                  <a:t>thermal annealing </a:t>
                </a:r>
                <a:r>
                  <a:rPr lang="en-US" sz="2400" dirty="0" smtClean="0"/>
                  <a:t>in </a:t>
                </a:r>
                <a:r>
                  <a:rPr lang="en-US" sz="2400" dirty="0"/>
                  <a:t>very high level radiation environments and sustain good energy resolution in high-energy particle detection</a:t>
                </a:r>
                <a:r>
                  <a:rPr lang="en-US" sz="2200" dirty="0" smtClean="0"/>
                  <a:t>.</a:t>
                </a:r>
              </a:p>
              <a:p>
                <a:pPr marL="82296" indent="0">
                  <a:buNone/>
                </a:pPr>
                <a:endParaRPr lang="en-US" sz="2200" dirty="0"/>
              </a:p>
              <a:p>
                <a:pPr marL="82296" indent="0">
                  <a:buNone/>
                </a:pPr>
                <a:r>
                  <a:rPr lang="en-US" sz="2200" b="1" dirty="0" smtClean="0"/>
                  <a:t>Approach</a:t>
                </a:r>
                <a:r>
                  <a:rPr lang="en-US" sz="2200" dirty="0"/>
                  <a:t>:  </a:t>
                </a:r>
                <a:r>
                  <a:rPr lang="en-US" sz="2200" dirty="0" smtClean="0"/>
                  <a:t>Use the </a:t>
                </a:r>
                <a:r>
                  <a:rPr lang="en-US" sz="2200" dirty="0"/>
                  <a:t>concepts derived and experience gained from </a:t>
                </a:r>
                <a:r>
                  <a:rPr lang="en-US" sz="2200" dirty="0" smtClean="0"/>
                  <a:t>the C16 (</a:t>
                </a:r>
                <a:r>
                  <a:rPr lang="en-US" sz="2200" dirty="0" err="1" smtClean="0"/>
                  <a:t>JLab</a:t>
                </a:r>
                <a:r>
                  <a:rPr lang="en-US" sz="2200" dirty="0" smtClean="0"/>
                  <a:t>) and C200 (Stony </a:t>
                </a:r>
                <a:r>
                  <a:rPr lang="en-US" sz="2200" dirty="0" smtClean="0"/>
                  <a:t>Brook University) </a:t>
                </a:r>
                <a:r>
                  <a:rPr lang="en-US" sz="2200" dirty="0" smtClean="0"/>
                  <a:t>prototypes. </a:t>
                </a:r>
                <a:r>
                  <a:rPr lang="en-US" sz="2200" dirty="0" smtClean="0"/>
                  <a:t>Dr. Crowe (NCCU) </a:t>
                </a:r>
                <a:r>
                  <a:rPr lang="en-US" sz="2200" dirty="0" smtClean="0"/>
                  <a:t>worked </a:t>
                </a:r>
                <a:r>
                  <a:rPr lang="en-US" sz="2200" dirty="0"/>
                  <a:t>with Dr. Bogdan Wojtsekhowski </a:t>
                </a:r>
                <a:r>
                  <a:rPr lang="en-US" sz="2200" dirty="0" smtClean="0"/>
                  <a:t>(</a:t>
                </a:r>
                <a:r>
                  <a:rPr lang="en-US" sz="2200" dirty="0" err="1" smtClean="0"/>
                  <a:t>JLab</a:t>
                </a:r>
                <a:r>
                  <a:rPr lang="en-US" sz="2200" dirty="0" smtClean="0"/>
                  <a:t>) </a:t>
                </a:r>
                <a:r>
                  <a:rPr lang="en-US" sz="2200" dirty="0"/>
                  <a:t>on the ECAL prototyping since the fall 2015</a:t>
                </a:r>
                <a:r>
                  <a:rPr lang="en-US" sz="2200" dirty="0" smtClean="0"/>
                  <a:t>. NCCU will continue to collaborate with </a:t>
                </a:r>
                <a:r>
                  <a:rPr lang="en-US" sz="2200" dirty="0" err="1" smtClean="0"/>
                  <a:t>JLab</a:t>
                </a:r>
                <a:r>
                  <a:rPr lang="en-US" sz="2200" dirty="0" smtClean="0"/>
                  <a:t> and with Stony Brook University in carrying out this project.</a:t>
                </a:r>
                <a:endParaRPr lang="en-US" sz="2200" dirty="0" smtClean="0"/>
              </a:p>
              <a:p>
                <a:pPr marL="82296" indent="0">
                  <a:buNone/>
                </a:pPr>
                <a:endParaRPr lang="en-US" sz="2200" dirty="0"/>
              </a:p>
              <a:p>
                <a:pPr marL="82296" indent="0">
                  <a:buNone/>
                </a:pPr>
                <a:r>
                  <a:rPr lang="en-US" sz="2200" b="1" dirty="0" smtClean="0"/>
                  <a:t>Description</a:t>
                </a:r>
                <a:r>
                  <a:rPr lang="en-US" sz="2200" dirty="0" smtClean="0"/>
                  <a:t>:  1940 lead-glass modules; BS33 cylindrical glass light guides; FEU-34 </a:t>
                </a:r>
                <a:r>
                  <a:rPr lang="en-US" sz="2200" dirty="0"/>
                  <a:t>p</a:t>
                </a:r>
                <a:r>
                  <a:rPr lang="en-US" sz="2200" dirty="0" smtClean="0"/>
                  <a:t>hotomultiplier tubes (PMT); controlled thermal system (heating &amp; cooling); mechanical frame &amp; enclosure; size ≈ 4.0 m x 1.5 m x 1.0 m.  Acceptance matched to reaction kinematics.</a:t>
                </a:r>
              </a:p>
              <a:p>
                <a:pPr marL="82296" indent="0">
                  <a:buNone/>
                </a:pPr>
                <a:endParaRPr lang="en-US" sz="2200" dirty="0"/>
              </a:p>
              <a:p>
                <a:pPr marL="82296" indent="0">
                  <a:buNone/>
                </a:pPr>
                <a:r>
                  <a:rPr lang="en-US" sz="2200" b="1" dirty="0" smtClean="0"/>
                  <a:t>Application</a:t>
                </a:r>
                <a:r>
                  <a:rPr lang="en-US" sz="2200" dirty="0" smtClean="0"/>
                  <a:t>: Energy measurement of electrons from </a:t>
                </a:r>
                <a:r>
                  <a:rPr lang="en-US" sz="2400" dirty="0"/>
                  <a:t>the reaction </a:t>
                </a:r>
                <a14:m>
                  <m:oMath xmlns:m="http://schemas.openxmlformats.org/officeDocument/2006/math">
                    <m:r>
                      <a:rPr lang="en-US" sz="2400" i="1">
                        <a:latin typeface="Cambria Math" panose="02040503050406030204" pitchFamily="18" charset="0"/>
                      </a:rPr>
                      <m:t>𝑝</m:t>
                    </m:r>
                    <m:r>
                      <a:rPr lang="en-US" sz="2400" i="1">
                        <a:latin typeface="Cambria Math" panose="02040503050406030204" pitchFamily="18" charset="0"/>
                      </a:rPr>
                      <m:t>(</m:t>
                    </m:r>
                    <m:acc>
                      <m:accPr>
                        <m:chr m:val="⃗"/>
                        <m:ctrlPr>
                          <a:rPr lang="en-US" sz="2400" i="1">
                            <a:latin typeface="Cambria Math" panose="02040503050406030204" pitchFamily="18" charset="0"/>
                          </a:rPr>
                        </m:ctrlPr>
                      </m:accPr>
                      <m:e>
                        <m:r>
                          <a:rPr lang="en-US" sz="2400" i="1">
                            <a:latin typeface="Cambria Math" panose="02040503050406030204" pitchFamily="18" charset="0"/>
                          </a:rPr>
                          <m:t>𝑒</m:t>
                        </m:r>
                      </m:e>
                    </m:acc>
                    <m:r>
                      <a:rPr lang="en-US" sz="2400" i="1">
                        <a:latin typeface="Cambria Math" panose="02040503050406030204" pitchFamily="18" charset="0"/>
                      </a:rPr>
                      <m:t>,</m:t>
                    </m:r>
                    <m:r>
                      <a:rPr lang="en-US" sz="2400" i="1">
                        <a:latin typeface="Cambria Math" panose="02040503050406030204" pitchFamily="18" charset="0"/>
                      </a:rPr>
                      <m:t>𝑒</m:t>
                    </m:r>
                    <m:r>
                      <a:rPr lang="en-US" sz="2400" i="1">
                        <a:latin typeface="Cambria Math" panose="02040503050406030204" pitchFamily="18" charset="0"/>
                      </a:rPr>
                      <m:t>′</m:t>
                    </m:r>
                    <m:acc>
                      <m:accPr>
                        <m:chr m:val="⃗"/>
                        <m:ctrlPr>
                          <a:rPr lang="en-US" sz="2400" i="1">
                            <a:latin typeface="Cambria Math" panose="02040503050406030204" pitchFamily="18" charset="0"/>
                          </a:rPr>
                        </m:ctrlPr>
                      </m:accPr>
                      <m:e>
                        <m:r>
                          <a:rPr lang="en-US" sz="2400" i="1">
                            <a:latin typeface="Cambria Math" panose="02040503050406030204" pitchFamily="18" charset="0"/>
                          </a:rPr>
                          <m:t>𝑝</m:t>
                        </m:r>
                      </m:e>
                    </m:acc>
                    <m:r>
                      <a:rPr lang="en-US" sz="2400" i="1">
                        <a:latin typeface="Cambria Math" panose="02040503050406030204" pitchFamily="18" charset="0"/>
                      </a:rPr>
                      <m:t>)</m:t>
                    </m:r>
                  </m:oMath>
                </a14:m>
                <a:r>
                  <a:rPr lang="en-US" sz="2400" dirty="0"/>
                  <a:t>.</a:t>
                </a:r>
                <a:endParaRPr lang="en-US" sz="2200" dirty="0"/>
              </a:p>
            </p:txBody>
          </p:sp>
        </mc:Choice>
        <mc:Fallback>
          <p:sp>
            <p:nvSpPr>
              <p:cNvPr id="2" name="Content Placeholder 1"/>
              <p:cNvSpPr>
                <a:spLocks noGrp="1" noRot="1" noChangeAspect="1" noMove="1" noResize="1" noEditPoints="1" noAdjustHandles="1" noChangeArrowheads="1" noChangeShapeType="1" noTextEdit="1"/>
              </p:cNvSpPr>
              <p:nvPr>
                <p:ph idx="1"/>
              </p:nvPr>
            </p:nvSpPr>
            <p:spPr>
              <a:xfrm>
                <a:off x="1143000" y="1447800"/>
                <a:ext cx="7848600" cy="5105400"/>
              </a:xfrm>
              <a:blipFill rotWithShape="0">
                <a:blip r:embed="rId2"/>
                <a:stretch>
                  <a:fillRect t="-1314" r="-2176" b="-717"/>
                </a:stretch>
              </a:blipFill>
            </p:spPr>
            <p:txBody>
              <a:bodyPr/>
              <a:lstStyle/>
              <a:p>
                <a:r>
                  <a:rPr lang="en-US">
                    <a:noFill/>
                  </a:rPr>
                  <a:t> </a:t>
                </a:r>
              </a:p>
            </p:txBody>
          </p:sp>
        </mc:Fallback>
      </mc:AlternateContent>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066800" y="274638"/>
            <a:ext cx="7866888" cy="944562"/>
          </a:xfrm>
        </p:spPr>
        <p:txBody>
          <a:bodyPr>
            <a:normAutofit fontScale="90000"/>
          </a:bodyPr>
          <a:lstStyle/>
          <a:p>
            <a:pPr marL="114300">
              <a:spcBef>
                <a:spcPts val="1800"/>
              </a:spcBef>
              <a:buClr>
                <a:srgbClr val="572314"/>
              </a:buClr>
            </a:pPr>
            <a:r>
              <a:rPr lang="en-US" sz="3200" b="1" dirty="0">
                <a:solidFill>
                  <a:srgbClr val="572314"/>
                </a:solidFill>
                <a:latin typeface="Arial" pitchFamily="34" charset="0"/>
                <a:cs typeface="Arial" pitchFamily="34" charset="0"/>
              </a:rPr>
              <a:t>NCCU Electromagnetic Calorimeter Development </a:t>
            </a:r>
            <a:r>
              <a:rPr lang="en-US" sz="3200" b="1" dirty="0" smtClean="0">
                <a:solidFill>
                  <a:srgbClr val="572314"/>
                </a:solidFill>
                <a:latin typeface="Arial" pitchFamily="34" charset="0"/>
                <a:cs typeface="Arial" pitchFamily="34" charset="0"/>
              </a:rPr>
              <a:t>Plans (</a:t>
            </a:r>
            <a:r>
              <a:rPr lang="en-US" sz="3200" b="1" dirty="0" err="1" smtClean="0">
                <a:solidFill>
                  <a:srgbClr val="572314"/>
                </a:solidFill>
                <a:latin typeface="Arial" pitchFamily="34" charset="0"/>
                <a:cs typeface="Arial" pitchFamily="34" charset="0"/>
              </a:rPr>
              <a:t>con’t</a:t>
            </a:r>
            <a:r>
              <a:rPr lang="en-US" sz="3200" b="1" dirty="0" smtClean="0">
                <a:solidFill>
                  <a:srgbClr val="572314"/>
                </a:solidFill>
                <a:latin typeface="Arial" pitchFamily="34" charset="0"/>
                <a:cs typeface="Arial" pitchFamily="34" charset="0"/>
              </a:rPr>
              <a:t>)</a:t>
            </a:r>
            <a:endParaRPr lang="en-US" sz="3200" b="1" dirty="0">
              <a:solidFill>
                <a:srgbClr val="572314"/>
              </a:solidFill>
              <a:latin typeface="Arial" pitchFamily="34" charset="0"/>
              <a:cs typeface="Arial" pitchFamily="34" charset="0"/>
            </a:endParaRPr>
          </a:p>
        </p:txBody>
      </p:sp>
      <p:sp>
        <p:nvSpPr>
          <p:cNvPr id="2" name="Content Placeholder 1"/>
          <p:cNvSpPr>
            <a:spLocks noGrp="1"/>
          </p:cNvSpPr>
          <p:nvPr>
            <p:ph idx="1"/>
          </p:nvPr>
        </p:nvSpPr>
        <p:spPr>
          <a:xfrm>
            <a:off x="1143000" y="1447800"/>
            <a:ext cx="7498080" cy="4800600"/>
          </a:xfrm>
        </p:spPr>
        <p:txBody>
          <a:bodyPr>
            <a:normAutofit/>
          </a:bodyPr>
          <a:lstStyle/>
          <a:p>
            <a:pPr marL="82296" indent="0" algn="ctr">
              <a:buNone/>
            </a:pPr>
            <a:r>
              <a:rPr lang="en-US" sz="2200" b="1" dirty="0" smtClean="0"/>
              <a:t>Timelines</a:t>
            </a:r>
            <a:r>
              <a:rPr lang="en-US" sz="2200" dirty="0" smtClean="0"/>
              <a:t>:</a:t>
            </a:r>
          </a:p>
          <a:p>
            <a:pPr marL="82296" indent="0">
              <a:buNone/>
            </a:pPr>
            <a:endParaRPr lang="en-US" sz="2200" dirty="0" smtClean="0"/>
          </a:p>
          <a:p>
            <a:pPr marL="82296" indent="0">
              <a:buNone/>
            </a:pPr>
            <a:endParaRPr lang="en-US" sz="2200" dirty="0"/>
          </a:p>
          <a:p>
            <a:pPr marL="82296" indent="0">
              <a:buNone/>
            </a:pPr>
            <a:endParaRPr lang="en-US" sz="2200" dirty="0"/>
          </a:p>
        </p:txBody>
      </p:sp>
      <p:graphicFrame>
        <p:nvGraphicFramePr>
          <p:cNvPr id="3" name="Table 2"/>
          <p:cNvGraphicFramePr>
            <a:graphicFrameLocks noGrp="1"/>
          </p:cNvGraphicFramePr>
          <p:nvPr>
            <p:extLst>
              <p:ext uri="{D42A27DB-BD31-4B8C-83A1-F6EECF244321}">
                <p14:modId xmlns:p14="http://schemas.microsoft.com/office/powerpoint/2010/main" val="1224947378"/>
              </p:ext>
            </p:extLst>
          </p:nvPr>
        </p:nvGraphicFramePr>
        <p:xfrm>
          <a:off x="1234440" y="1905000"/>
          <a:ext cx="7315200" cy="4124960"/>
        </p:xfrm>
        <a:graphic>
          <a:graphicData uri="http://schemas.openxmlformats.org/drawingml/2006/table">
            <a:tbl>
              <a:tblPr firstRow="1" bandRow="1">
                <a:tableStyleId>{5C22544A-7EE6-4342-B048-85BDC9FD1C3A}</a:tableStyleId>
              </a:tblPr>
              <a:tblGrid>
                <a:gridCol w="1981200"/>
                <a:gridCol w="5334000"/>
              </a:tblGrid>
              <a:tr h="370840">
                <a:tc>
                  <a:txBody>
                    <a:bodyPr/>
                    <a:lstStyle/>
                    <a:p>
                      <a:r>
                        <a:rPr lang="en-US" b="0" dirty="0" smtClean="0">
                          <a:solidFill>
                            <a:schemeClr val="tx1"/>
                          </a:solidFill>
                        </a:rPr>
                        <a:t>Summer 2016</a:t>
                      </a:r>
                      <a:endParaRPr lang="en-US" b="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r>
                        <a:rPr lang="en-US" b="0" dirty="0" smtClean="0">
                          <a:solidFill>
                            <a:schemeClr val="tx1"/>
                          </a:solidFill>
                        </a:rPr>
                        <a:t>NSF proposal submitted; </a:t>
                      </a:r>
                    </a:p>
                    <a:p>
                      <a:r>
                        <a:rPr lang="en-US" b="0" dirty="0" smtClean="0">
                          <a:solidFill>
                            <a:schemeClr val="tx1"/>
                          </a:solidFill>
                        </a:rPr>
                        <a:t>Budget Request:</a:t>
                      </a:r>
                      <a:r>
                        <a:rPr lang="en-US" b="0" baseline="0" dirty="0" smtClean="0">
                          <a:solidFill>
                            <a:schemeClr val="tx1"/>
                          </a:solidFill>
                        </a:rPr>
                        <a:t> </a:t>
                      </a:r>
                      <a:r>
                        <a:rPr lang="en-US" b="0" dirty="0" smtClean="0">
                          <a:solidFill>
                            <a:schemeClr val="tx1"/>
                          </a:solidFill>
                        </a:rPr>
                        <a:t>calorimeter</a:t>
                      </a:r>
                      <a:r>
                        <a:rPr lang="en-US" b="0" baseline="0" dirty="0" smtClean="0">
                          <a:solidFill>
                            <a:schemeClr val="tx1"/>
                          </a:solidFill>
                        </a:rPr>
                        <a:t> components materials &amp; supplies; faculty travel and summer support</a:t>
                      </a:r>
                      <a:endParaRPr lang="en-US" b="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r>
                        <a:rPr lang="en-US" b="0" dirty="0" smtClean="0">
                          <a:solidFill>
                            <a:schemeClr val="tx1"/>
                          </a:solidFill>
                        </a:rPr>
                        <a:t>Fall  2016</a:t>
                      </a:r>
                      <a:endParaRPr lang="en-US" b="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r>
                        <a:rPr lang="en-US" b="0" dirty="0" smtClean="0">
                          <a:solidFill>
                            <a:schemeClr val="tx1"/>
                          </a:solidFill>
                        </a:rPr>
                        <a:t>Part and materials procurement</a:t>
                      </a:r>
                    </a:p>
                    <a:p>
                      <a:r>
                        <a:rPr lang="en-US" b="0" dirty="0" smtClean="0">
                          <a:solidFill>
                            <a:schemeClr val="tx1"/>
                          </a:solidFill>
                        </a:rPr>
                        <a:t>Prepare</a:t>
                      </a:r>
                      <a:r>
                        <a:rPr lang="en-US" b="0" baseline="0" dirty="0" smtClean="0">
                          <a:solidFill>
                            <a:schemeClr val="tx1"/>
                          </a:solidFill>
                        </a:rPr>
                        <a:t> m</a:t>
                      </a:r>
                      <a:r>
                        <a:rPr lang="en-US" b="0" dirty="0" smtClean="0">
                          <a:solidFill>
                            <a:schemeClr val="tx1"/>
                          </a:solidFill>
                        </a:rPr>
                        <a:t>echanical</a:t>
                      </a:r>
                      <a:r>
                        <a:rPr lang="en-US" b="0" baseline="0" dirty="0" smtClean="0">
                          <a:solidFill>
                            <a:schemeClr val="tx1"/>
                          </a:solidFill>
                        </a:rPr>
                        <a:t> design drawings</a:t>
                      </a:r>
                    </a:p>
                    <a:p>
                      <a:r>
                        <a:rPr lang="en-US" b="0" baseline="0" dirty="0" smtClean="0">
                          <a:solidFill>
                            <a:schemeClr val="tx1"/>
                          </a:solidFill>
                        </a:rPr>
                        <a:t>Design thermal system</a:t>
                      </a:r>
                      <a:endParaRPr lang="en-US" b="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r>
                        <a:rPr lang="en-US" b="0" dirty="0" smtClean="0">
                          <a:solidFill>
                            <a:schemeClr val="tx1"/>
                          </a:solidFill>
                        </a:rPr>
                        <a:t>Winter 2016-2017</a:t>
                      </a:r>
                      <a:endParaRPr lang="en-US" b="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r>
                        <a:rPr lang="en-US" b="0" dirty="0" smtClean="0">
                          <a:solidFill>
                            <a:schemeClr val="tx1"/>
                          </a:solidFill>
                        </a:rPr>
                        <a:t>Assemble</a:t>
                      </a:r>
                      <a:r>
                        <a:rPr lang="en-US" b="0" baseline="0" dirty="0" smtClean="0">
                          <a:solidFill>
                            <a:schemeClr val="tx1"/>
                          </a:solidFill>
                        </a:rPr>
                        <a:t> of </a:t>
                      </a:r>
                      <a:r>
                        <a:rPr lang="en-US" b="0" dirty="0" smtClean="0">
                          <a:solidFill>
                            <a:schemeClr val="tx1"/>
                          </a:solidFill>
                        </a:rPr>
                        <a:t>modules (lead glass, light glass, PMT, etc.)</a:t>
                      </a:r>
                    </a:p>
                    <a:p>
                      <a:r>
                        <a:rPr lang="en-US" b="0" dirty="0" smtClean="0">
                          <a:solidFill>
                            <a:schemeClr val="tx1"/>
                          </a:solidFill>
                        </a:rPr>
                        <a:t>Procure mechanical frames (super</a:t>
                      </a:r>
                      <a:r>
                        <a:rPr lang="en-US" b="0" baseline="0" dirty="0" smtClean="0">
                          <a:solidFill>
                            <a:schemeClr val="tx1"/>
                          </a:solidFill>
                        </a:rPr>
                        <a:t> module, main frame, etc.)</a:t>
                      </a: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r>
                        <a:rPr lang="en-US" b="0" dirty="0" smtClean="0">
                          <a:solidFill>
                            <a:schemeClr val="tx1"/>
                          </a:solidFill>
                        </a:rPr>
                        <a:t>Spring 2017</a:t>
                      </a:r>
                      <a:endParaRPr lang="en-US" b="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r>
                        <a:rPr lang="en-US" b="0" dirty="0" smtClean="0">
                          <a:solidFill>
                            <a:schemeClr val="tx1"/>
                          </a:solidFill>
                        </a:rPr>
                        <a:t>Detector assembly</a:t>
                      </a:r>
                      <a:r>
                        <a:rPr lang="en-US" b="0" baseline="0" dirty="0" smtClean="0">
                          <a:solidFill>
                            <a:schemeClr val="tx1"/>
                          </a:solidFill>
                        </a:rPr>
                        <a:t> and testing</a:t>
                      </a:r>
                      <a:endParaRPr lang="en-US" b="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solidFill>
                            <a:schemeClr val="tx1"/>
                          </a:solidFill>
                        </a:rPr>
                        <a:t>Summer 2017</a:t>
                      </a:r>
                    </a:p>
                    <a:p>
                      <a:endParaRPr lang="en-US" b="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r>
                        <a:rPr lang="en-US" b="0" dirty="0" smtClean="0">
                          <a:solidFill>
                            <a:schemeClr val="tx1"/>
                          </a:solidFill>
                        </a:rPr>
                        <a:t>Disassembly</a:t>
                      </a:r>
                      <a:r>
                        <a:rPr lang="en-US" b="0" baseline="0" dirty="0" smtClean="0">
                          <a:solidFill>
                            <a:schemeClr val="tx1"/>
                          </a:solidFill>
                        </a:rPr>
                        <a:t> and shipping to </a:t>
                      </a:r>
                      <a:r>
                        <a:rPr lang="en-US" b="0" baseline="0" dirty="0" err="1" smtClean="0">
                          <a:solidFill>
                            <a:schemeClr val="tx1"/>
                          </a:solidFill>
                        </a:rPr>
                        <a:t>Jlab</a:t>
                      </a:r>
                      <a:endParaRPr lang="en-US" b="0" baseline="0" dirty="0" smtClean="0">
                        <a:solidFill>
                          <a:schemeClr val="tx1"/>
                        </a:solidFill>
                      </a:endParaRPr>
                    </a:p>
                    <a:p>
                      <a:r>
                        <a:rPr lang="en-US" b="0" baseline="0" dirty="0" smtClean="0">
                          <a:solidFill>
                            <a:schemeClr val="tx1"/>
                          </a:solidFill>
                        </a:rPr>
                        <a:t>Reassembly </a:t>
                      </a:r>
                      <a:r>
                        <a:rPr lang="en-US" b="0" baseline="0" dirty="0" err="1" smtClean="0">
                          <a:solidFill>
                            <a:schemeClr val="tx1"/>
                          </a:solidFill>
                        </a:rPr>
                        <a:t>JLab</a:t>
                      </a:r>
                      <a:endParaRPr lang="en-US" b="0" baseline="0" dirty="0" smtClean="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370840">
                <a:tc>
                  <a:txBody>
                    <a:bodyPr/>
                    <a:lstStyle/>
                    <a:p>
                      <a:r>
                        <a:rPr lang="en-US" b="0" dirty="0" smtClean="0">
                          <a:solidFill>
                            <a:schemeClr val="tx1"/>
                          </a:solidFill>
                        </a:rPr>
                        <a:t>Long-Term</a:t>
                      </a:r>
                      <a:endParaRPr lang="en-US" b="0" dirty="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r>
                        <a:rPr lang="en-US" b="0" baseline="0" dirty="0" smtClean="0">
                          <a:solidFill>
                            <a:schemeClr val="tx1"/>
                          </a:solidFill>
                        </a:rPr>
                        <a:t>Participate in other experimental programs at </a:t>
                      </a:r>
                      <a:r>
                        <a:rPr lang="en-US" b="0" baseline="0" dirty="0" err="1" smtClean="0">
                          <a:solidFill>
                            <a:schemeClr val="tx1"/>
                          </a:solidFill>
                        </a:rPr>
                        <a:t>JLab</a:t>
                      </a:r>
                      <a:endParaRPr lang="en-US" b="0" baseline="0" dirty="0" smtClean="0">
                        <a:solidFill>
                          <a:schemeClr val="tx1"/>
                        </a:solidFill>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p14="http://schemas.microsoft.com/office/powerpoint/2010/main" val="426187972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066800" y="274638"/>
            <a:ext cx="7866888" cy="944562"/>
          </a:xfrm>
        </p:spPr>
        <p:txBody>
          <a:bodyPr>
            <a:normAutofit/>
          </a:bodyPr>
          <a:lstStyle/>
          <a:p>
            <a:pPr marL="114300">
              <a:spcBef>
                <a:spcPts val="1800"/>
              </a:spcBef>
              <a:buClr>
                <a:srgbClr val="572314"/>
              </a:buClr>
            </a:pPr>
            <a:r>
              <a:rPr lang="en-US" sz="3200" b="1" dirty="0">
                <a:solidFill>
                  <a:srgbClr val="572314"/>
                </a:solidFill>
                <a:latin typeface="Arial" pitchFamily="34" charset="0"/>
                <a:cs typeface="Arial" pitchFamily="34" charset="0"/>
              </a:rPr>
              <a:t>NCCU Resources </a:t>
            </a:r>
          </a:p>
        </p:txBody>
      </p:sp>
      <p:sp>
        <p:nvSpPr>
          <p:cNvPr id="2" name="Content Placeholder 1"/>
          <p:cNvSpPr>
            <a:spLocks noGrp="1"/>
          </p:cNvSpPr>
          <p:nvPr>
            <p:ph idx="1"/>
          </p:nvPr>
        </p:nvSpPr>
        <p:spPr/>
        <p:txBody>
          <a:bodyPr>
            <a:normAutofit/>
          </a:bodyPr>
          <a:lstStyle/>
          <a:p>
            <a:pPr marL="82296" indent="0">
              <a:buNone/>
            </a:pPr>
            <a:r>
              <a:rPr lang="en-US" sz="2200" b="1" dirty="0"/>
              <a:t>Funding </a:t>
            </a:r>
            <a:r>
              <a:rPr lang="en-US" sz="2200" b="1" dirty="0" smtClean="0"/>
              <a:t>Plans</a:t>
            </a:r>
            <a:r>
              <a:rPr lang="en-US" sz="2200" dirty="0" smtClean="0"/>
              <a:t>: Supplemental proposal submitted to NSF; $200k requested (one-year); Currently under consideration for funding.</a:t>
            </a:r>
            <a:endParaRPr lang="en-US" sz="2200" dirty="0"/>
          </a:p>
          <a:p>
            <a:pPr marL="82296" indent="0">
              <a:buNone/>
            </a:pPr>
            <a:endParaRPr lang="en-US" sz="2200" dirty="0" smtClean="0"/>
          </a:p>
          <a:p>
            <a:pPr marL="82296" indent="0">
              <a:buNone/>
            </a:pPr>
            <a:r>
              <a:rPr lang="en-US" sz="2200" b="1" dirty="0" smtClean="0"/>
              <a:t>Personnel</a:t>
            </a:r>
            <a:r>
              <a:rPr lang="en-US" sz="2200" dirty="0" smtClean="0"/>
              <a:t>:  Three NCCU faculty members as previously defined;  Will seek funding to hire master’s students and undergraduate students.</a:t>
            </a:r>
          </a:p>
          <a:p>
            <a:pPr marL="82296" indent="0">
              <a:buNone/>
            </a:pPr>
            <a:endParaRPr lang="en-US" sz="2200" dirty="0"/>
          </a:p>
          <a:p>
            <a:pPr marL="82296" indent="0">
              <a:buNone/>
            </a:pPr>
            <a:r>
              <a:rPr lang="en-US" sz="2200" b="1" dirty="0"/>
              <a:t>Other </a:t>
            </a:r>
            <a:r>
              <a:rPr lang="en-US" sz="2200" b="1" dirty="0" smtClean="0"/>
              <a:t>Resources</a:t>
            </a:r>
            <a:r>
              <a:rPr lang="en-US" sz="2200" dirty="0" smtClean="0"/>
              <a:t>: Lab space an utilities to build, assemble and test; Nearby Duke-TUNL </a:t>
            </a:r>
            <a:r>
              <a:rPr lang="en-US" sz="2200" dirty="0"/>
              <a:t>machine shop </a:t>
            </a:r>
            <a:r>
              <a:rPr lang="en-US" sz="2200" dirty="0" smtClean="0"/>
              <a:t>for hire; </a:t>
            </a:r>
          </a:p>
          <a:p>
            <a:pPr marL="82296" indent="0">
              <a:buNone/>
            </a:pPr>
            <a:endParaRPr lang="en-US" sz="2200"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974</TotalTime>
  <Words>588</Words>
  <Application>Microsoft Office PowerPoint</Application>
  <PresentationFormat>On-screen Show (4:3)</PresentationFormat>
  <Paragraphs>74</Paragraphs>
  <Slides>7</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Arial</vt:lpstr>
      <vt:lpstr>Calibri</vt:lpstr>
      <vt:lpstr>Cambria Math</vt:lpstr>
      <vt:lpstr>Gill Sans MT</vt:lpstr>
      <vt:lpstr>Verdana</vt:lpstr>
      <vt:lpstr>Wingdings</vt:lpstr>
      <vt:lpstr>Wingdings 2</vt:lpstr>
      <vt:lpstr>Solstice</vt:lpstr>
      <vt:lpstr>Electromagnetic Calorimeter Development at NCCU</vt:lpstr>
      <vt:lpstr>Organization of Presentation</vt:lpstr>
      <vt:lpstr>About NCCU</vt:lpstr>
      <vt:lpstr>About the NCCU Detector Development Group </vt:lpstr>
      <vt:lpstr>NCCU Electromagnetic Calorimeter Development Plans</vt:lpstr>
      <vt:lpstr>NCCU Electromagnetic Calorimeter Development Plans (con’t)</vt:lpstr>
      <vt:lpstr>NCCU Resources </vt:lpstr>
    </vt:vector>
  </TitlesOfParts>
  <Company>National Science Foundation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Enhancing Economic Development and Engagement at NCCU</dc:title>
  <dc:creator>crjackso</dc:creator>
  <cp:lastModifiedBy>Jackson, Caesar R</cp:lastModifiedBy>
  <cp:revision>158</cp:revision>
  <cp:lastPrinted>2016-07-21T13:41:38Z</cp:lastPrinted>
  <dcterms:created xsi:type="dcterms:W3CDTF">2010-12-14T13:37:58Z</dcterms:created>
  <dcterms:modified xsi:type="dcterms:W3CDTF">2016-07-21T13:44:10Z</dcterms:modified>
</cp:coreProperties>
</file>